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9ad646ed9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9ad646ed9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9ad646ed9b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9ad646ed9b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9ad646ed9b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9ad646ed9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9ad646ed9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9ad646ed9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9ad646ed9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9ad646ed9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9ad646ed9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9ad646ed9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9ad646ed9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9ad646ed9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9ad646ed9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9ad646ed9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9ad646ed9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9ad646ed9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9ad646ed9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9ad646ed9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9ad646ed9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9ad646ed9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ChatGPT Image 18. Okt. 2025, 16_24_1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025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4234725" y="25050"/>
            <a:ext cx="3968700" cy="5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Brille bei Kurzsichtigkeit:</a:t>
            </a:r>
            <a:r>
              <a:rPr lang="de" sz="2500">
                <a:solidFill>
                  <a:schemeClr val="dk1"/>
                </a:solidFill>
              </a:rPr>
              <a:t> Korrigiert die Sehschärfe bei schwachem Auge.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(Technische) Funktion: </a:t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solidFill>
                  <a:schemeClr val="dk1"/>
                </a:solidFill>
              </a:rPr>
              <a:t>Status: Therapie/Kompensation. </a:t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/>
        </p:nvSpPr>
        <p:spPr>
          <a:xfrm>
            <a:off x="4405325" y="59550"/>
            <a:ext cx="4584300" cy="5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Nanoroboter im Blut: </a:t>
            </a:r>
            <a:r>
              <a:rPr lang="de" sz="2500">
                <a:solidFill>
                  <a:schemeClr val="dk1"/>
                </a:solidFill>
              </a:rPr>
              <a:t>Mikrotechnische Reparatur/Immun-Boost in Echtzeit.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solidFill>
                  <a:schemeClr val="dk1"/>
                </a:solidFill>
              </a:rPr>
              <a:t>(Technische) </a:t>
            </a:r>
            <a:r>
              <a:rPr b="1" lang="de" sz="2500">
                <a:solidFill>
                  <a:schemeClr val="dk1"/>
                </a:solidFill>
              </a:rPr>
              <a:t>Funktion: </a:t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Status</a:t>
            </a:r>
            <a:r>
              <a:rPr lang="de" sz="2500">
                <a:solidFill>
                  <a:schemeClr val="dk1"/>
                </a:solidFill>
              </a:rPr>
              <a:t>: Enhancement (visionär/experimentell).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109" name="Google Shape;109;p22" title="ChatGPT Image 18. Okt. 2025, 16_14_2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" y="0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3" title="ChatGPT Image 18. Okt. 2025, 16_21_4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3"/>
          <p:cNvSpPr txBox="1"/>
          <p:nvPr/>
        </p:nvSpPr>
        <p:spPr>
          <a:xfrm>
            <a:off x="4405325" y="59550"/>
            <a:ext cx="4584300" cy="5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Ektogenese (künstliche Gebärmutter): </a:t>
            </a:r>
            <a:r>
              <a:rPr lang="de" sz="2500">
                <a:solidFill>
                  <a:schemeClr val="dk1"/>
                </a:solidFill>
              </a:rPr>
              <a:t>Entkoppelt Reproduktion von der Biologie des Körpers.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(Technische) Funktion: </a:t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Status</a:t>
            </a:r>
            <a:r>
              <a:rPr lang="de" sz="2500">
                <a:solidFill>
                  <a:schemeClr val="dk1"/>
                </a:solidFill>
              </a:rPr>
              <a:t>: Spekulatives/</a:t>
            </a:r>
            <a:br>
              <a:rPr lang="de" sz="2500">
                <a:solidFill>
                  <a:schemeClr val="dk1"/>
                </a:solidFill>
              </a:rPr>
            </a:br>
            <a:r>
              <a:rPr lang="de" sz="2500">
                <a:solidFill>
                  <a:schemeClr val="dk1"/>
                </a:solidFill>
              </a:rPr>
              <a:t>experimentelles Enhancement.</a:t>
            </a:r>
            <a:endParaRPr sz="2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/>
        </p:nvSpPr>
        <p:spPr>
          <a:xfrm>
            <a:off x="4405325" y="59550"/>
            <a:ext cx="4584300" cy="5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Mind Uploading / Ganzhirn-</a:t>
            </a:r>
            <a:r>
              <a:rPr b="1" lang="de" sz="2500">
                <a:solidFill>
                  <a:schemeClr val="dk1"/>
                </a:solidFill>
              </a:rPr>
              <a:t>Emulation</a:t>
            </a:r>
            <a:r>
              <a:rPr b="1" lang="de" sz="2500">
                <a:solidFill>
                  <a:schemeClr val="dk1"/>
                </a:solidFill>
              </a:rPr>
              <a:t>: </a:t>
            </a:r>
            <a:r>
              <a:rPr lang="de" sz="2500">
                <a:solidFill>
                  <a:schemeClr val="dk1"/>
                </a:solidFill>
              </a:rPr>
              <a:t>Trennt Personsein von Biologie; zielt auf digitales Fortbestehen/Duplikation.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(Technische) Funktion: Transformation </a:t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Status</a:t>
            </a:r>
            <a:r>
              <a:rPr lang="de" sz="2500">
                <a:solidFill>
                  <a:schemeClr val="dk1"/>
                </a:solidFill>
              </a:rPr>
              <a:t>: Spekulatives Enhancement. 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121" name="Google Shape;121;p24" title="ChatGPT Image 18. Okt. 2025, 16_23_3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525" y="0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 title="ChatGPT Image 18. Okt. 2025, 16_24_1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675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4234725" y="25050"/>
            <a:ext cx="4016400" cy="5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Impfung:</a:t>
            </a:r>
            <a:r>
              <a:rPr lang="de" sz="2500">
                <a:solidFill>
                  <a:schemeClr val="dk1"/>
                </a:solidFill>
              </a:rPr>
              <a:t> Verhindert Krankheitslast im Voraus; entlastet Individuum &amp; Gesellschaft.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(Technische) Funktion: </a:t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Status</a:t>
            </a:r>
            <a:r>
              <a:rPr lang="de" sz="2500">
                <a:solidFill>
                  <a:schemeClr val="dk1"/>
                </a:solidFill>
              </a:rPr>
              <a:t>: Therapie (Public Health)</a:t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 title="ChatGPT Image 18. Okt. 2025, 16_24_3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850" y="0"/>
            <a:ext cx="3395676" cy="5093526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4234725" y="25050"/>
            <a:ext cx="4171200" cy="5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Ritalin bei ADHS: </a:t>
            </a:r>
            <a:r>
              <a:rPr lang="de" sz="2500">
                <a:solidFill>
                  <a:schemeClr val="dk1"/>
                </a:solidFill>
              </a:rPr>
              <a:t>Stützt Aufmerksamkeits-</a:t>
            </a:r>
            <a:br>
              <a:rPr lang="de" sz="2500">
                <a:solidFill>
                  <a:schemeClr val="dk1"/>
                </a:solidFill>
              </a:rPr>
            </a:br>
            <a:r>
              <a:rPr lang="de" sz="2500">
                <a:solidFill>
                  <a:schemeClr val="dk1"/>
                </a:solidFill>
              </a:rPr>
              <a:t>regulation Richtung altersüblichen Niveaus.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(Technische) Funktion: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Status</a:t>
            </a:r>
            <a:r>
              <a:rPr lang="de" sz="2500">
                <a:solidFill>
                  <a:schemeClr val="dk1"/>
                </a:solidFill>
              </a:rPr>
              <a:t>: Therapie; aber Off-label-Leistungs-</a:t>
            </a:r>
            <a:br>
              <a:rPr lang="de" sz="2500">
                <a:solidFill>
                  <a:schemeClr val="dk1"/>
                </a:solidFill>
              </a:rPr>
            </a:br>
            <a:r>
              <a:rPr lang="de" sz="2500">
                <a:solidFill>
                  <a:schemeClr val="dk1"/>
                </a:solidFill>
              </a:rPr>
              <a:t>steigerung → Enhancement </a:t>
            </a:r>
            <a:r>
              <a:rPr lang="de" sz="2500">
                <a:solidFill>
                  <a:schemeClr val="dk1"/>
                </a:solidFill>
              </a:rPr>
              <a:t>Überschreitung</a:t>
            </a:r>
            <a:r>
              <a:rPr lang="de" sz="2500">
                <a:solidFill>
                  <a:schemeClr val="dk1"/>
                </a:solidFill>
              </a:rPr>
              <a:t>? </a:t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/>
        </p:nvSpPr>
        <p:spPr>
          <a:xfrm>
            <a:off x="4298150" y="35725"/>
            <a:ext cx="4262700" cy="5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Lauf-„Blades": </a:t>
            </a:r>
            <a:r>
              <a:rPr lang="de" sz="2500">
                <a:solidFill>
                  <a:schemeClr val="dk1"/>
                </a:solidFill>
              </a:rPr>
              <a:t>Ermöglichen das Übertreffen der durchschnittlichen menschliche Laufleistung.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(Technische) Funktion:</a:t>
            </a:r>
            <a:r>
              <a:rPr lang="de" sz="2500">
                <a:solidFill>
                  <a:schemeClr val="dk1"/>
                </a:solidFill>
              </a:rPr>
              <a:t>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Status</a:t>
            </a:r>
            <a:r>
              <a:rPr lang="de" sz="2500">
                <a:solidFill>
                  <a:schemeClr val="dk1"/>
                </a:solidFill>
              </a:rPr>
              <a:t>: Enhancement. 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73" name="Google Shape;73;p16" title="ChatGPT Image 18. Okt. 2025, 16_24_3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950" y="0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 title="ChatGPT Image 18. Okt. 2025, 16_24_4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725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/>
        </p:nvSpPr>
        <p:spPr>
          <a:xfrm>
            <a:off x="4298150" y="35725"/>
            <a:ext cx="4262700" cy="5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Nootropika für Gesunde </a:t>
            </a:r>
            <a:br>
              <a:rPr b="1" lang="de" sz="2500">
                <a:solidFill>
                  <a:schemeClr val="dk1"/>
                </a:solidFill>
              </a:rPr>
            </a:br>
            <a:r>
              <a:rPr b="1" lang="de" sz="2500">
                <a:solidFill>
                  <a:schemeClr val="dk1"/>
                </a:solidFill>
              </a:rPr>
              <a:t>(z. B. Modafinil): </a:t>
            </a:r>
            <a:r>
              <a:rPr lang="de" sz="2500">
                <a:solidFill>
                  <a:schemeClr val="dk1"/>
                </a:solidFill>
              </a:rPr>
              <a:t>Erhöht Wachheit/Fokus bei Gesunden.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(Technische) Funktion: </a:t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Status</a:t>
            </a:r>
            <a:r>
              <a:rPr lang="de" sz="2500">
                <a:solidFill>
                  <a:schemeClr val="dk1"/>
                </a:solidFill>
              </a:rPr>
              <a:t>: Enhancement (außer bei medizinische</a:t>
            </a:r>
            <a:r>
              <a:rPr lang="de" sz="2500">
                <a:solidFill>
                  <a:schemeClr val="dk1"/>
                </a:solidFill>
              </a:rPr>
              <a:t>r</a:t>
            </a:r>
            <a:r>
              <a:rPr lang="de" sz="2500">
                <a:solidFill>
                  <a:schemeClr val="dk1"/>
                </a:solidFill>
              </a:rPr>
              <a:t> Indikation). </a:t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/>
        </p:nvSpPr>
        <p:spPr>
          <a:xfrm>
            <a:off x="4726775" y="59550"/>
            <a:ext cx="4262700" cy="5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2500">
                <a:solidFill>
                  <a:schemeClr val="dk1"/>
                </a:solidFill>
              </a:rPr>
              <a:t>Anabolika/EPO im Sport:</a:t>
            </a:r>
            <a:r>
              <a:rPr lang="de" sz="2500">
                <a:solidFill>
                  <a:schemeClr val="dk1"/>
                </a:solidFill>
              </a:rPr>
              <a:t> Steigert Muskelmasse bzw. Sauerstofftransport über natürliche Grenzen.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(Technische) Funktion:</a:t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Status:</a:t>
            </a:r>
            <a:r>
              <a:rPr lang="de" sz="2500">
                <a:solidFill>
                  <a:schemeClr val="dk1"/>
                </a:solidFill>
              </a:rPr>
              <a:t> Enhancement (außer bei medizinischer Indikation)</a:t>
            </a:r>
            <a:endParaRPr b="1" sz="2500">
              <a:solidFill>
                <a:schemeClr val="dk1"/>
              </a:solidFill>
            </a:endParaRPr>
          </a:p>
        </p:txBody>
      </p:sp>
      <p:pic>
        <p:nvPicPr>
          <p:cNvPr id="85" name="Google Shape;85;p18" title="ChatGPT Image 18. Okt. 2025, 18_57_2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825" y="0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 title="ChatGPT Image 18. Okt. 2025, 16_24_5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95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4405325" y="59550"/>
            <a:ext cx="4584300" cy="5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CRISPR-Embryo-Editing für Traits(IQ/Größe/</a:t>
            </a:r>
            <a:br>
              <a:rPr b="1" lang="de" sz="2500">
                <a:solidFill>
                  <a:schemeClr val="dk1"/>
                </a:solidFill>
              </a:rPr>
            </a:br>
            <a:r>
              <a:rPr b="1" lang="de" sz="2500">
                <a:solidFill>
                  <a:schemeClr val="dk1"/>
                </a:solidFill>
              </a:rPr>
              <a:t>Risikoprofile): </a:t>
            </a:r>
            <a:r>
              <a:rPr lang="de" sz="2500">
                <a:solidFill>
                  <a:schemeClr val="dk1"/>
                </a:solidFill>
              </a:rPr>
              <a:t>Gibt Veranlagungen vor, d.h. verschiebt Gegebenes hin zu Gemachtem.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(Technische)</a:t>
            </a:r>
            <a:r>
              <a:rPr lang="de" sz="2500">
                <a:solidFill>
                  <a:schemeClr val="dk1"/>
                </a:solidFill>
              </a:rPr>
              <a:t> </a:t>
            </a:r>
            <a:r>
              <a:rPr b="1" lang="de" sz="2500">
                <a:solidFill>
                  <a:schemeClr val="dk1"/>
                </a:solidFill>
              </a:rPr>
              <a:t>Funktion: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Status</a:t>
            </a:r>
            <a:r>
              <a:rPr lang="de" sz="2500">
                <a:solidFill>
                  <a:schemeClr val="dk1"/>
                </a:solidFill>
              </a:rPr>
              <a:t>: Enhancement (auch bei Therapie bei vermeidbaren Krankheiten?) </a:t>
            </a:r>
            <a:endParaRPr sz="2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/>
        </p:nvSpPr>
        <p:spPr>
          <a:xfrm>
            <a:off x="4405325" y="59550"/>
            <a:ext cx="4584300" cy="5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2500">
                <a:solidFill>
                  <a:schemeClr val="dk1"/>
                </a:solidFill>
              </a:rPr>
              <a:t>Designer Babies via Embryo-Selektion:</a:t>
            </a:r>
            <a:r>
              <a:rPr lang="de" sz="2500">
                <a:solidFill>
                  <a:schemeClr val="dk1"/>
                </a:solidFill>
              </a:rPr>
              <a:t> Auswahl aus vielen IVF-Embryonen nach gewünschten Traits ohne Genom-Editing.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(Technische) Funktion:</a:t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2500">
                <a:solidFill>
                  <a:schemeClr val="dk1"/>
                </a:solidFill>
              </a:rPr>
              <a:t>Status:</a:t>
            </a:r>
            <a:r>
              <a:rPr lang="de" sz="2500">
                <a:solidFill>
                  <a:schemeClr val="dk1"/>
                </a:solidFill>
              </a:rPr>
              <a:t> Enhancement (über Krankheitsvermeidung hinaus).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97" name="Google Shape;97;p20" title="ChatGPT Image 18. Okt. 2025, 19_03_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375" y="0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1" title="ChatGPT Image 18. Okt. 2025, 16_24_5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8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1"/>
          <p:cNvSpPr txBox="1"/>
          <p:nvPr/>
        </p:nvSpPr>
        <p:spPr>
          <a:xfrm>
            <a:off x="4405325" y="59550"/>
            <a:ext cx="4584300" cy="5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Partielle Zell-Reprogrammierung („Age-Reset"): </a:t>
            </a:r>
            <a:r>
              <a:rPr lang="de" sz="2500">
                <a:solidFill>
                  <a:schemeClr val="dk1"/>
                </a:solidFill>
              </a:rPr>
              <a:t>Dreht biologisches Alter partiell zurück. 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(Technische) Funktion: </a:t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chemeClr val="dk1"/>
                </a:solidFill>
              </a:rPr>
              <a:t>Status</a:t>
            </a:r>
            <a:r>
              <a:rPr lang="de" sz="2500">
                <a:solidFill>
                  <a:schemeClr val="dk1"/>
                </a:solidFill>
              </a:rPr>
              <a:t>: Enhancement (experimentell). </a:t>
            </a:r>
            <a:endParaRPr sz="2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